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7" autoAdjust="0"/>
  </p:normalViewPr>
  <p:slideViewPr>
    <p:cSldViewPr>
      <p:cViewPr varScale="1">
        <p:scale>
          <a:sx n="76" d="100"/>
          <a:sy n="76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EA5B6-0C4C-41E9-8AE5-FF17FE2139A6}" type="datetimeFigureOut">
              <a:rPr lang="ru-RU"/>
              <a:pPr>
                <a:defRPr/>
              </a:pPr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795C6-521F-4519-9E47-1C10B391D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B288B0-0545-4556-97FB-8BBF0106BB28}" type="datetimeFigureOut">
              <a:rPr lang="ru-RU"/>
              <a:pPr>
                <a:defRPr/>
              </a:pPr>
              <a:t>04.10.2015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34919A-6FF3-47C5-BED9-61D9BC0B7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images.yandex.ru/yandsearch?source=wiz&amp;fp=0&amp;text=%D0%BA%D0%B0%D1%80%D1%82%D0%B8%D0%BD%D0%BA%D0%B8,%20%D0%B0%D0%BD%D0%B8%D0%BC%D0%B0%D1%86%D0%B8%D0%B8%20%D0%BD%D0%B0%20%D1%82%D0%B5%D0%BC%D1%83%20%D0%BA%D0%B0%D1%80%D0%B0%D0%BD%D0%B4%D0%B0%D1%88&amp;noreask=1&amp;pos=28&amp;lr=11302&amp;rpt=simage&amp;uinfo=ww-1349-wh-744-fw-1124-fh-538-pd-1&amp;img_url=http://bestgif.narod.ru/predmeti/ANIMASHKI_295.gif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images.yandex.ru/yandsearch?source=wiz&amp;fp=6&amp;uinfo=ww-1349-wh-744-fw-1124-fh-538-pd-1&amp;p=6&amp;text=%D0%BA%D0%B0%D1%80%D1%82%D0%B8%D0%BD%D0%BA%D0%B8,%20%D0%B0%D0%BD%D0%B8%D0%BC%D0%B0%D1%86%D0%B8%D0%B8%20%D0%BD%D0%B0%20%D1%82%D0%B5%D0%BC%D1%83%20%D0%BA%D0%B8%D1%81%D1%82%D0%BE%D1%87%D0%BA%D0%B0&amp;noreask=1&amp;pos=193&amp;rpt=simage&amp;lr=11302&amp;img_url=http://img-fotki.yandex.ru/get/6211/39663434.128/0_73361_50e7033a_L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hyperlink" Target="http://images.yandex.ru/yandsearch?source=wiz&amp;fp=5&amp;uinfo=ww-1333-wh-642-fw-1108-fh-448-pd-1&amp;p=5&amp;text=%D1%81%D0%BA%D0%B0%D1%87%D0%B0%D1%82%D1%8C%20%D0%B0%D0%BD%D0%B8%D0%BC%D0%B0%D1%86%D0%B8%D1%8E%20%D0%B4%D0%B5%D1%82%D0%B8%20%D0%B2%20%D1%88%D0%BA%D0%BE%D0%BB%D0%B5&amp;noreask=1&amp;pos=168&amp;rpt=simage&amp;lr=11302&amp;img_url=http://bestgif.narod.ru/cvety/ANIMASHKI_0103.gi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4090988"/>
          </a:xfrm>
        </p:spPr>
        <p:txBody>
          <a:bodyPr/>
          <a:lstStyle/>
          <a:p>
            <a:r>
              <a:rPr lang="ru-RU" sz="4000" smtClean="0">
                <a:solidFill>
                  <a:srgbClr val="CC3399"/>
                </a:solidFill>
              </a:rPr>
              <a:t>Технологическая карта урока русского языка в 5 классе по теме: </a:t>
            </a:r>
            <a:r>
              <a:rPr lang="ru-RU" sz="4000" i="1" smtClean="0">
                <a:solidFill>
                  <a:srgbClr val="D60093"/>
                </a:solidFill>
              </a:rPr>
              <a:t>«Основные способы образования слов в русском языке»</a:t>
            </a:r>
          </a:p>
        </p:txBody>
      </p:sp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4500563" y="5013325"/>
            <a:ext cx="42830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Выполнила: Маурер Анна Николаевна</a:t>
            </a:r>
          </a:p>
          <a:p>
            <a:r>
              <a:rPr lang="ru-RU"/>
              <a:t>Учитель русского языка и литературы</a:t>
            </a:r>
          </a:p>
          <a:p>
            <a:r>
              <a:rPr lang="ru-RU"/>
              <a:t>МКОУ «Лапшихинская СШ»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>
            <a:spLocks noChangeArrowheads="1"/>
          </p:cNvSpPr>
          <p:nvPr/>
        </p:nvSpPr>
        <p:spPr bwMode="auto">
          <a:xfrm>
            <a:off x="611188" y="476250"/>
            <a:ext cx="7785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Задание </a:t>
            </a:r>
            <a:r>
              <a:rPr lang="ru-RU" sz="3200" b="1">
                <a:solidFill>
                  <a:srgbClr val="CC3399"/>
                </a:solidFill>
              </a:rPr>
              <a:t>Распредели слова по столбикам</a:t>
            </a:r>
          </a:p>
        </p:txBody>
      </p:sp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684213" y="1125538"/>
            <a:ext cx="80645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   </a:t>
            </a:r>
            <a:r>
              <a:rPr lang="ru-RU" sz="2800" b="1">
                <a:solidFill>
                  <a:schemeClr val="tx2"/>
                </a:solidFill>
              </a:rPr>
              <a:t>Ультразвук,  банкомат,  пригородный, читатель, овощехранилище, белизна, программист, завхоз, двухметровый, добежать,  музыкант, выяснить, правнук, сверхмодный, головоломка, дождливый, безбилетный, побережье, официально-деловой, вечнозелёный.   </a:t>
            </a:r>
          </a:p>
        </p:txBody>
      </p:sp>
      <p:graphicFrame>
        <p:nvGraphicFramePr>
          <p:cNvPr id="45099" name="Group 43"/>
          <p:cNvGraphicFramePr>
            <a:graphicFrameLocks noGrp="1"/>
          </p:cNvGraphicFramePr>
          <p:nvPr>
            <p:ph idx="4294967295"/>
          </p:nvPr>
        </p:nvGraphicFramePr>
        <p:xfrm>
          <a:off x="827088" y="4365625"/>
          <a:ext cx="7991475" cy="1536700"/>
        </p:xfrm>
        <a:graphic>
          <a:graphicData uri="http://schemas.openxmlformats.org/drawingml/2006/table">
            <a:tbl>
              <a:tblPr/>
              <a:tblGrid>
                <a:gridCol w="1997075"/>
                <a:gridCol w="2252662"/>
                <a:gridCol w="2303463"/>
                <a:gridCol w="1438275"/>
              </a:tblGrid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приставочный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суффиксальный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приставочно-суффиксальный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сложение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7" descr="120821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836613"/>
            <a:ext cx="50419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2195513" y="47625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Задание </a:t>
            </a:r>
            <a:r>
              <a:rPr lang="ru-RU" sz="3200" b="1">
                <a:solidFill>
                  <a:srgbClr val="CC3399"/>
                </a:solidFill>
              </a:rPr>
              <a:t>Образуй цепочки слов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484438" y="2781300"/>
            <a:ext cx="59245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accent1"/>
                </a:solidFill>
              </a:rPr>
              <a:t>Цветочный</a:t>
            </a:r>
          </a:p>
          <a:p>
            <a:r>
              <a:rPr lang="ru-RU" sz="3200" b="1">
                <a:solidFill>
                  <a:schemeClr val="accent1"/>
                </a:solidFill>
              </a:rPr>
              <a:t>Переходник </a:t>
            </a:r>
          </a:p>
          <a:p>
            <a:r>
              <a:rPr lang="ru-RU" sz="3200" b="1">
                <a:solidFill>
                  <a:schemeClr val="accent1"/>
                </a:solidFill>
              </a:rPr>
              <a:t>Книжоночка </a:t>
            </a:r>
          </a:p>
        </p:txBody>
      </p:sp>
      <p:pic>
        <p:nvPicPr>
          <p:cNvPr id="13316" name="Picture 9" descr="34t5o1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86275"/>
            <a:ext cx="3348038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1" descr="1329945712_2230009161_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25654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684213" y="1600200"/>
            <a:ext cx="7775575" cy="1757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b="1" smtClean="0">
                <a:solidFill>
                  <a:schemeClr val="tx2"/>
                </a:solidFill>
                <a:latin typeface="Cambria" pitchFamily="18" charset="0"/>
              </a:rPr>
              <a:t>§</a:t>
            </a:r>
            <a:r>
              <a:rPr lang="ru-RU" b="1" smtClean="0">
                <a:solidFill>
                  <a:schemeClr val="tx2"/>
                </a:solidFill>
                <a:latin typeface="Cambria" pitchFamily="18" charset="0"/>
              </a:rPr>
              <a:t>26 выучить способы образования слов,  упражнение  №128 или №129 (одно, по выбору). </a:t>
            </a:r>
          </a:p>
        </p:txBody>
      </p:sp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4160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D60093"/>
                </a:solidFill>
              </a:rPr>
              <a:t>Домашнее задание:</a:t>
            </a:r>
          </a:p>
        </p:txBody>
      </p:sp>
      <p:pic>
        <p:nvPicPr>
          <p:cNvPr id="14339" name="Picture 6" descr="animated_clipart_-_writing_journa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588125" y="260350"/>
            <a:ext cx="2016125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5" descr="m6774128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970338"/>
            <a:ext cx="518477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11" descr="т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33375"/>
            <a:ext cx="7705725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13" descr="Lead-Genera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781300"/>
            <a:ext cx="32099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663575" y="2728913"/>
            <a:ext cx="1766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Вышел, вошёл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7" descr="91638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404813"/>
            <a:ext cx="26955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3"/>
          <p:cNvSpPr>
            <a:spLocks noGrp="1"/>
          </p:cNvSpPr>
          <p:nvPr>
            <p:ph type="body" idx="4294967295"/>
          </p:nvPr>
        </p:nvSpPr>
        <p:spPr>
          <a:xfrm>
            <a:off x="3635375" y="404813"/>
            <a:ext cx="5051425" cy="5721350"/>
          </a:xfrm>
        </p:spPr>
        <p:txBody>
          <a:bodyPr/>
          <a:lstStyle/>
          <a:p>
            <a:r>
              <a:rPr lang="ru-RU" sz="4000" b="1" smtClean="0">
                <a:solidFill>
                  <a:srgbClr val="CC3399"/>
                </a:solidFill>
                <a:latin typeface="Cambria" pitchFamily="18" charset="0"/>
              </a:rPr>
              <a:t>ЛИСТ</a:t>
            </a:r>
          </a:p>
          <a:p>
            <a:r>
              <a:rPr lang="ru-RU" sz="4000" b="1" smtClean="0">
                <a:solidFill>
                  <a:srgbClr val="CC3399"/>
                </a:solidFill>
                <a:latin typeface="Cambria" pitchFamily="18" charset="0"/>
              </a:rPr>
              <a:t>САД</a:t>
            </a:r>
          </a:p>
          <a:p>
            <a:r>
              <a:rPr lang="ru-RU" sz="4000" b="1" smtClean="0">
                <a:solidFill>
                  <a:srgbClr val="CC3399"/>
                </a:solidFill>
                <a:latin typeface="Cambria" pitchFamily="18" charset="0"/>
              </a:rPr>
              <a:t>ИГРАТЬ</a:t>
            </a:r>
          </a:p>
          <a:p>
            <a:r>
              <a:rPr lang="ru-RU" sz="4000" b="1" smtClean="0">
                <a:solidFill>
                  <a:srgbClr val="CC3399"/>
                </a:solidFill>
                <a:latin typeface="Cambria" pitchFamily="18" charset="0"/>
              </a:rPr>
              <a:t>ЛЕТАТЬ</a:t>
            </a:r>
          </a:p>
          <a:p>
            <a:r>
              <a:rPr lang="ru-RU" sz="4000" b="1" smtClean="0">
                <a:solidFill>
                  <a:srgbClr val="CC3399"/>
                </a:solidFill>
                <a:latin typeface="Cambria" pitchFamily="18" charset="0"/>
              </a:rPr>
              <a:t>ЖЁЛТЫЙ</a:t>
            </a:r>
          </a:p>
        </p:txBody>
      </p:sp>
      <p:pic>
        <p:nvPicPr>
          <p:cNvPr id="5123" name="Picture 9" descr="previ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292475"/>
            <a:ext cx="27686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1" descr="52893246_858013bd2d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573463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13" descr="1359814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620713"/>
            <a:ext cx="2017712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404813"/>
            <a:ext cx="8434387" cy="26638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smtClean="0">
                <a:solidFill>
                  <a:srgbClr val="CC3399"/>
                </a:solidFill>
              </a:rPr>
              <a:t>     Тема урока:  </a:t>
            </a:r>
            <a:r>
              <a:rPr lang="ru-RU" sz="5400" smtClean="0">
                <a:solidFill>
                  <a:srgbClr val="CC3399"/>
                </a:solidFill>
              </a:rPr>
              <a:t>«Основные способы образования слов в русском языке»</a:t>
            </a:r>
          </a:p>
        </p:txBody>
      </p:sp>
      <p:pic>
        <p:nvPicPr>
          <p:cNvPr id="6146" name="Picture 5" descr="1308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125913"/>
            <a:ext cx="4103688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7" descr="medium_202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4103688"/>
            <a:ext cx="3671887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07" name="Group 739"/>
          <p:cNvGraphicFramePr>
            <a:graphicFrameLocks noGrp="1"/>
          </p:cNvGraphicFramePr>
          <p:nvPr>
            <p:ph idx="4294967295"/>
          </p:nvPr>
        </p:nvGraphicFramePr>
        <p:xfrm>
          <a:off x="539750" y="549275"/>
          <a:ext cx="4465638" cy="4754563"/>
        </p:xfrm>
        <a:graphic>
          <a:graphicData uri="http://schemas.openxmlformats.org/drawingml/2006/table">
            <a:tbl>
              <a:tblPr/>
              <a:tblGrid>
                <a:gridCol w="336550"/>
                <a:gridCol w="208280"/>
                <a:gridCol w="208280"/>
                <a:gridCol w="208280"/>
                <a:gridCol w="208280"/>
                <a:gridCol w="208280"/>
                <a:gridCol w="311150"/>
                <a:gridCol w="208280"/>
                <a:gridCol w="208280"/>
                <a:gridCol w="234950"/>
                <a:gridCol w="208280"/>
                <a:gridCol w="208280"/>
                <a:gridCol w="344488"/>
                <a:gridCol w="327025"/>
                <a:gridCol w="336550"/>
                <a:gridCol w="282575"/>
                <a:gridCol w="208280"/>
                <a:gridCol w="209550"/>
              </a:tblGrid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88" name="Text Box 737"/>
          <p:cNvSpPr txBox="1">
            <a:spLocks noChangeArrowheads="1"/>
          </p:cNvSpPr>
          <p:nvPr/>
        </p:nvSpPr>
        <p:spPr bwMode="auto">
          <a:xfrm>
            <a:off x="4787900" y="5492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389" name="Text Box 738"/>
          <p:cNvSpPr txBox="1">
            <a:spLocks noChangeArrowheads="1"/>
          </p:cNvSpPr>
          <p:nvPr/>
        </p:nvSpPr>
        <p:spPr bwMode="auto">
          <a:xfrm>
            <a:off x="5148263" y="549275"/>
            <a:ext cx="3455987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>
                <a:solidFill>
                  <a:srgbClr val="D60093"/>
                </a:solidFill>
              </a:rPr>
              <a:t>КРОССВОРД</a:t>
            </a:r>
          </a:p>
          <a:p>
            <a:pPr marL="342900" indent="-342900">
              <a:buFontTx/>
              <a:buAutoNum type="arabicPeriod"/>
            </a:pPr>
            <a:r>
              <a:rPr lang="ru-RU" b="1">
                <a:solidFill>
                  <a:schemeClr val="tx2"/>
                </a:solidFill>
              </a:rPr>
              <a:t>Главная значимая часть слова, в которой заключено лексическое значение всех однокоренных слов.</a:t>
            </a:r>
          </a:p>
          <a:p>
            <a:pPr marL="342900" indent="-342900"/>
            <a:r>
              <a:rPr lang="ru-RU" b="1">
                <a:solidFill>
                  <a:schemeClr val="tx2"/>
                </a:solidFill>
              </a:rPr>
              <a:t>2. Значимая часть слова, которая находится перед корнем.</a:t>
            </a:r>
          </a:p>
          <a:p>
            <a:pPr marL="342900" indent="-342900"/>
            <a:r>
              <a:rPr lang="ru-RU" b="1">
                <a:solidFill>
                  <a:schemeClr val="tx2"/>
                </a:solidFill>
              </a:rPr>
              <a:t>3. Значимая часть слова, которая находится после корня.</a:t>
            </a:r>
          </a:p>
          <a:p>
            <a:pPr marL="342900" indent="-342900"/>
            <a:r>
              <a:rPr lang="ru-RU" b="1">
                <a:solidFill>
                  <a:schemeClr val="tx2"/>
                </a:solidFill>
              </a:rPr>
              <a:t>4. Часть слова, которая образует форму слова.</a:t>
            </a:r>
          </a:p>
          <a:p>
            <a:pPr marL="342900" indent="-342900"/>
            <a:r>
              <a:rPr lang="ru-RU" b="1">
                <a:solidFill>
                  <a:schemeClr val="tx2"/>
                </a:solidFill>
              </a:rPr>
              <a:t>5. Часть изменяемого слова без окончания</a:t>
            </a:r>
            <a:r>
              <a:rPr lang="ru-RU"/>
              <a:t>.</a:t>
            </a:r>
          </a:p>
        </p:txBody>
      </p:sp>
      <p:pic>
        <p:nvPicPr>
          <p:cNvPr id="7390" name="Picture 10" descr="predmet-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4741863"/>
            <a:ext cx="1336675" cy="21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169"/>
          <p:cNvSpPr txBox="1">
            <a:spLocks noChangeArrowheads="1"/>
          </p:cNvSpPr>
          <p:nvPr/>
        </p:nvSpPr>
        <p:spPr bwMode="auto">
          <a:xfrm>
            <a:off x="755650" y="404813"/>
            <a:ext cx="7323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Задание. </a:t>
            </a:r>
            <a:r>
              <a:rPr lang="ru-RU" sz="3600" b="1">
                <a:solidFill>
                  <a:srgbClr val="D60093"/>
                </a:solidFill>
              </a:rPr>
              <a:t>Разбери по составу слова</a:t>
            </a:r>
            <a:r>
              <a:rPr lang="ru-RU" sz="3600">
                <a:solidFill>
                  <a:srgbClr val="D60093"/>
                </a:solidFill>
              </a:rPr>
              <a:t>.</a:t>
            </a:r>
          </a:p>
        </p:txBody>
      </p:sp>
      <p:sp>
        <p:nvSpPr>
          <p:cNvPr id="8194" name="Text Box 2170"/>
          <p:cNvSpPr txBox="1">
            <a:spLocks noChangeArrowheads="1"/>
          </p:cNvSpPr>
          <p:nvPr/>
        </p:nvSpPr>
        <p:spPr bwMode="auto">
          <a:xfrm>
            <a:off x="539750" y="981075"/>
            <a:ext cx="78676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      </a:t>
            </a:r>
            <a:r>
              <a:rPr lang="ru-RU" sz="3200" b="1">
                <a:solidFill>
                  <a:schemeClr val="tx2"/>
                </a:solidFill>
              </a:rPr>
              <a:t>Выход, стенной, опилки, наконечник, уборщица, стеклотара, диван-кровать, застеклить, Ивангород, ледокол, светлая столовая, ванная комната.</a:t>
            </a:r>
          </a:p>
        </p:txBody>
      </p:sp>
      <p:pic>
        <p:nvPicPr>
          <p:cNvPr id="8195" name="Picture 2172" descr="28122590330afb5571e20701b20aa8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4725988"/>
            <a:ext cx="2843212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174" descr="sagea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692650"/>
            <a:ext cx="32766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176" descr="img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4737100"/>
            <a:ext cx="259238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178" descr="cd3bb62ef8935f5a8016b798692ebd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3068638"/>
            <a:ext cx="16922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180" descr="uglovoj-divan-krovat-monika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4149725"/>
            <a:ext cx="32400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2182" descr="3960fdcbf3feac4347636d2c839_prev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24750" y="1989138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4"/>
          <p:cNvSpPr txBox="1">
            <a:spLocks noChangeArrowheads="1"/>
          </p:cNvSpPr>
          <p:nvPr/>
        </p:nvSpPr>
        <p:spPr bwMode="auto">
          <a:xfrm>
            <a:off x="1384300" y="466725"/>
            <a:ext cx="3765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C3399"/>
                </a:solidFill>
              </a:rPr>
              <a:t>Физкультминутка</a:t>
            </a:r>
          </a:p>
        </p:txBody>
      </p:sp>
      <p:sp>
        <p:nvSpPr>
          <p:cNvPr id="9218" name="AutoShape 5"/>
          <p:cNvSpPr>
            <a:spLocks noChangeArrowheads="1"/>
          </p:cNvSpPr>
          <p:nvPr/>
        </p:nvSpPr>
        <p:spPr bwMode="auto">
          <a:xfrm>
            <a:off x="5435600" y="2636838"/>
            <a:ext cx="2447925" cy="485775"/>
          </a:xfrm>
          <a:prstGeom prst="leftRightArrow">
            <a:avLst>
              <a:gd name="adj1" fmla="val 50000"/>
              <a:gd name="adj2" fmla="val 1007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AutoShape 6"/>
          <p:cNvSpPr>
            <a:spLocks noChangeArrowheads="1"/>
          </p:cNvSpPr>
          <p:nvPr/>
        </p:nvSpPr>
        <p:spPr bwMode="auto">
          <a:xfrm>
            <a:off x="6443663" y="1844675"/>
            <a:ext cx="485775" cy="2078038"/>
          </a:xfrm>
          <a:prstGeom prst="upDownArrow">
            <a:avLst>
              <a:gd name="adj1" fmla="val 50000"/>
              <a:gd name="adj2" fmla="val 855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6443663" y="119697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1"/>
                </a:solidFill>
              </a:rPr>
              <a:t>А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6659563" y="42211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443663" y="3860800"/>
            <a:ext cx="476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1"/>
                </a:solidFill>
              </a:rPr>
              <a:t>И</a:t>
            </a: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5003800" y="2636838"/>
            <a:ext cx="455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1"/>
                </a:solidFill>
              </a:rPr>
              <a:t>Е</a:t>
            </a:r>
          </a:p>
        </p:txBody>
      </p:sp>
      <p:sp>
        <p:nvSpPr>
          <p:cNvPr id="9224" name="Text Box 11"/>
          <p:cNvSpPr txBox="1">
            <a:spLocks noChangeArrowheads="1"/>
          </p:cNvSpPr>
          <p:nvPr/>
        </p:nvSpPr>
        <p:spPr bwMode="auto">
          <a:xfrm>
            <a:off x="7885113" y="25654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1"/>
                </a:solidFill>
              </a:rPr>
              <a:t>О</a:t>
            </a:r>
          </a:p>
        </p:txBody>
      </p:sp>
      <p:sp>
        <p:nvSpPr>
          <p:cNvPr id="9225" name="Text Box 12"/>
          <p:cNvSpPr txBox="1">
            <a:spLocks noChangeArrowheads="1"/>
          </p:cNvSpPr>
          <p:nvPr/>
        </p:nvSpPr>
        <p:spPr bwMode="auto">
          <a:xfrm>
            <a:off x="1042988" y="981075"/>
            <a:ext cx="32607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1.В..лна </a:t>
            </a:r>
          </a:p>
          <a:p>
            <a:r>
              <a:rPr lang="ru-RU" sz="2400" b="1">
                <a:solidFill>
                  <a:schemeClr val="tx2"/>
                </a:solidFill>
              </a:rPr>
              <a:t>2.Ст..на  </a:t>
            </a:r>
          </a:p>
          <a:p>
            <a:r>
              <a:rPr lang="ru-RU" sz="2400" b="1">
                <a:solidFill>
                  <a:schemeClr val="tx2"/>
                </a:solidFill>
              </a:rPr>
              <a:t>3.З..ма  </a:t>
            </a:r>
          </a:p>
          <a:p>
            <a:r>
              <a:rPr lang="ru-RU" sz="2400" b="1">
                <a:solidFill>
                  <a:schemeClr val="tx2"/>
                </a:solidFill>
              </a:rPr>
              <a:t>4 . Стр..на  </a:t>
            </a:r>
          </a:p>
          <a:p>
            <a:r>
              <a:rPr lang="ru-RU" sz="2400" b="1">
                <a:solidFill>
                  <a:schemeClr val="tx2"/>
                </a:solidFill>
              </a:rPr>
              <a:t>5.Сн..жинка </a:t>
            </a:r>
          </a:p>
          <a:p>
            <a:r>
              <a:rPr lang="ru-RU" sz="2400" b="1">
                <a:solidFill>
                  <a:schemeClr val="tx2"/>
                </a:solidFill>
              </a:rPr>
              <a:t>6. Х..лодный </a:t>
            </a:r>
          </a:p>
          <a:p>
            <a:r>
              <a:rPr lang="ru-RU" sz="2400" b="1">
                <a:solidFill>
                  <a:schemeClr val="tx2"/>
                </a:solidFill>
              </a:rPr>
              <a:t>7. Д..лёкий </a:t>
            </a:r>
          </a:p>
          <a:p>
            <a:r>
              <a:rPr lang="ru-RU" sz="2400" b="1">
                <a:solidFill>
                  <a:schemeClr val="tx2"/>
                </a:solidFill>
              </a:rPr>
              <a:t>8. Скр..пучий </a:t>
            </a:r>
          </a:p>
          <a:p>
            <a:r>
              <a:rPr lang="ru-RU" sz="2400" b="1">
                <a:solidFill>
                  <a:schemeClr val="tx2"/>
                </a:solidFill>
              </a:rPr>
              <a:t>9.Ст..лы </a:t>
            </a:r>
          </a:p>
          <a:p>
            <a:r>
              <a:rPr lang="ru-RU" sz="2400" b="1">
                <a:solidFill>
                  <a:schemeClr val="tx2"/>
                </a:solidFill>
              </a:rPr>
              <a:t>10. Цв..ты </a:t>
            </a:r>
          </a:p>
        </p:txBody>
      </p:sp>
      <p:pic>
        <p:nvPicPr>
          <p:cNvPr id="9226" name="Picture 8" descr="73717b2f4061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141663"/>
            <a:ext cx="3529013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8" descr="0c209b847deb29a3a8da8e3b93aed37c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1175" y="0"/>
            <a:ext cx="2282825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4"/>
          <p:cNvSpPr txBox="1">
            <a:spLocks noChangeArrowheads="1"/>
          </p:cNvSpPr>
          <p:nvPr/>
        </p:nvSpPr>
        <p:spPr bwMode="auto">
          <a:xfrm>
            <a:off x="1619250" y="404813"/>
            <a:ext cx="607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D60093"/>
                </a:solidFill>
              </a:rPr>
              <a:t>Способы словообразования</a:t>
            </a:r>
            <a:r>
              <a:rPr lang="ru-RU"/>
              <a:t> </a:t>
            </a:r>
          </a:p>
        </p:txBody>
      </p:sp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971550" y="1196975"/>
            <a:ext cx="3198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</a:rPr>
              <a:t>Приставочный</a:t>
            </a:r>
          </a:p>
        </p:txBody>
      </p: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900113" y="1844675"/>
            <a:ext cx="3668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</a:rPr>
              <a:t>Суффиксальный</a:t>
            </a: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900113" y="25654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</a:rPr>
              <a:t>Приставочно-суффиксальный</a:t>
            </a: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900113" y="3213100"/>
            <a:ext cx="221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</a:rPr>
              <a:t>Сложение</a:t>
            </a: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827088" y="3933825"/>
            <a:ext cx="7537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tx2"/>
                </a:solidFill>
              </a:rPr>
              <a:t>Переход одной части речи в другую</a:t>
            </a:r>
          </a:p>
        </p:txBody>
      </p:sp>
      <p:sp>
        <p:nvSpPr>
          <p:cNvPr id="10247" name="Text Box 13"/>
          <p:cNvSpPr txBox="1">
            <a:spLocks noChangeArrowheads="1"/>
          </p:cNvSpPr>
          <p:nvPr/>
        </p:nvSpPr>
        <p:spPr bwMode="auto">
          <a:xfrm>
            <a:off x="6084888" y="981075"/>
            <a:ext cx="259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Смотри карточку №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6" descr="even-flatwa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437063"/>
            <a:ext cx="203358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684213" y="476250"/>
            <a:ext cx="7650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D60093"/>
                </a:solidFill>
              </a:rPr>
              <a:t>Переход одной части речи в другую.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684213" y="1171575"/>
            <a:ext cx="68278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Задание. </a:t>
            </a:r>
            <a:r>
              <a:rPr lang="ru-RU" sz="2000" b="1">
                <a:solidFill>
                  <a:schemeClr val="accent1"/>
                </a:solidFill>
              </a:rPr>
              <a:t>Сравни предложения, определи часть речи </a:t>
            </a:r>
          </a:p>
          <a:p>
            <a:r>
              <a:rPr lang="ru-RU" sz="2000" b="1">
                <a:solidFill>
                  <a:schemeClr val="accent1"/>
                </a:solidFill>
              </a:rPr>
              <a:t>выделенных слов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684213" y="1916113"/>
            <a:ext cx="75469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Мы с другом после уроков пошли в </a:t>
            </a:r>
          </a:p>
          <a:p>
            <a:r>
              <a:rPr lang="ru-RU" sz="3200" b="1"/>
              <a:t>школьную столовую.</a:t>
            </a:r>
          </a:p>
          <a:p>
            <a:endParaRPr lang="ru-RU" sz="3200" b="1"/>
          </a:p>
          <a:p>
            <a:r>
              <a:rPr lang="ru-RU" sz="3200" b="1"/>
              <a:t>Мама попросила дать ей столовые </a:t>
            </a:r>
          </a:p>
          <a:p>
            <a:r>
              <a:rPr lang="ru-RU" sz="3200" b="1"/>
              <a:t>ложки.</a:t>
            </a:r>
          </a:p>
        </p:txBody>
      </p:sp>
      <p:pic>
        <p:nvPicPr>
          <p:cNvPr id="11269" name="Picture 8" descr="ditjachij_port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4418013"/>
            <a:ext cx="3494088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4" descr="trebuetsya-ishchem-pom-povara-dlya-raboty-v-chastno-f21481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4433888"/>
            <a:ext cx="352742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235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Cambria</vt:lpstr>
      <vt:lpstr>Тема Office</vt:lpstr>
      <vt:lpstr>Технологическая карта урока русского языка в 5 классе по теме: «Основные способы образования слов в русском языке»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АННА</cp:lastModifiedBy>
  <cp:revision>9</cp:revision>
  <dcterms:created xsi:type="dcterms:W3CDTF">2013-08-18T07:43:00Z</dcterms:created>
  <dcterms:modified xsi:type="dcterms:W3CDTF">2015-10-04T15:51:49Z</dcterms:modified>
</cp:coreProperties>
</file>